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3" r:id="rId2"/>
    <p:sldId id="257" r:id="rId3"/>
    <p:sldId id="266" r:id="rId4"/>
    <p:sldId id="264" r:id="rId5"/>
    <p:sldId id="265" r:id="rId6"/>
    <p:sldId id="270" r:id="rId7"/>
    <p:sldId id="271" r:id="rId8"/>
    <p:sldId id="267" r:id="rId9"/>
    <p:sldId id="269" r:id="rId10"/>
    <p:sldId id="268" r:id="rId11"/>
    <p:sldId id="272" r:id="rId12"/>
    <p:sldId id="273" r:id="rId13"/>
    <p:sldId id="275" r:id="rId14"/>
    <p:sldId id="259" r:id="rId15"/>
    <p:sldId id="260" r:id="rId16"/>
    <p:sldId id="261" r:id="rId17"/>
    <p:sldId id="274" r:id="rId18"/>
    <p:sldId id="262"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709" autoAdjust="0"/>
  </p:normalViewPr>
  <p:slideViewPr>
    <p:cSldViewPr>
      <p:cViewPr varScale="1">
        <p:scale>
          <a:sx n="70" d="100"/>
          <a:sy n="70" d="100"/>
        </p:scale>
        <p:origin x="-516" y="-102"/>
      </p:cViewPr>
      <p:guideLst>
        <p:guide orient="horz" pos="2160"/>
        <p:guide pos="2880"/>
      </p:guideLst>
    </p:cSldViewPr>
  </p:slideViewPr>
  <p:outlineViewPr>
    <p:cViewPr>
      <p:scale>
        <a:sx n="33" d="100"/>
        <a:sy n="33" d="100"/>
      </p:scale>
      <p:origin x="0" y="895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32B9CA6-7A38-48CE-9D0A-39E83127777E}" type="datetimeFigureOut">
              <a:rPr lang="en-US" smtClean="0"/>
              <a:pPr/>
              <a:t>9/8/2009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6C438668-E8BE-4FA3-BB1A-E83CF8EFB1D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wheel spokes="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2B9CA6-7A38-48CE-9D0A-39E83127777E}" type="datetimeFigureOut">
              <a:rPr lang="en-US" smtClean="0"/>
              <a:pPr/>
              <a:t>9/8/2009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438668-E8BE-4FA3-BB1A-E83CF8EFB1DD}" type="slidenum">
              <a:rPr lang="en-US" smtClean="0"/>
              <a:pPr/>
              <a:t>‹#›</a:t>
            </a:fld>
            <a:endParaRPr lang="en-US"/>
          </a:p>
        </p:txBody>
      </p:sp>
    </p:spTree>
  </p:cSld>
  <p:clrMapOvr>
    <a:masterClrMapping/>
  </p:clrMapOvr>
  <p:transition>
    <p:wheel spokes="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2B9CA6-7A38-48CE-9D0A-39E83127777E}" type="datetimeFigureOut">
              <a:rPr lang="en-US" smtClean="0"/>
              <a:pPr/>
              <a:t>9/8/2009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438668-E8BE-4FA3-BB1A-E83CF8EFB1DD}" type="slidenum">
              <a:rPr lang="en-US" smtClean="0"/>
              <a:pPr/>
              <a:t>‹#›</a:t>
            </a:fld>
            <a:endParaRPr lang="en-US"/>
          </a:p>
        </p:txBody>
      </p:sp>
    </p:spTree>
  </p:cSld>
  <p:clrMapOvr>
    <a:masterClrMapping/>
  </p:clrMapOvr>
  <p:transition>
    <p:wheel spokes="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2B9CA6-7A38-48CE-9D0A-39E83127777E}" type="datetimeFigureOut">
              <a:rPr lang="en-US" smtClean="0"/>
              <a:pPr/>
              <a:t>9/8/2009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438668-E8BE-4FA3-BB1A-E83CF8EFB1DD}" type="slidenum">
              <a:rPr lang="en-US" smtClean="0"/>
              <a:pPr/>
              <a:t>‹#›</a:t>
            </a:fld>
            <a:endParaRPr lang="en-US"/>
          </a:p>
        </p:txBody>
      </p:sp>
    </p:spTree>
  </p:cSld>
  <p:clrMapOvr>
    <a:masterClrMapping/>
  </p:clrMapOvr>
  <p:transition>
    <p:wheel spokes="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32B9CA6-7A38-48CE-9D0A-39E83127777E}" type="datetimeFigureOut">
              <a:rPr lang="en-US" smtClean="0"/>
              <a:pPr/>
              <a:t>9/8/2009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C438668-E8BE-4FA3-BB1A-E83CF8EFB1D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transition>
    <p:wheel spokes="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32B9CA6-7A38-48CE-9D0A-39E83127777E}" type="datetimeFigureOut">
              <a:rPr lang="en-US" smtClean="0"/>
              <a:pPr/>
              <a:t>9/8/2009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438668-E8BE-4FA3-BB1A-E83CF8EFB1DD}" type="slidenum">
              <a:rPr lang="en-US" smtClean="0"/>
              <a:pPr/>
              <a:t>‹#›</a:t>
            </a:fld>
            <a:endParaRPr lang="en-US"/>
          </a:p>
        </p:txBody>
      </p:sp>
    </p:spTree>
  </p:cSld>
  <p:clrMapOvr>
    <a:masterClrMapping/>
  </p:clrMapOvr>
  <p:transition>
    <p:wheel spokes="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32B9CA6-7A38-48CE-9D0A-39E83127777E}" type="datetimeFigureOut">
              <a:rPr lang="en-US" smtClean="0"/>
              <a:pPr/>
              <a:t>9/8/2009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C438668-E8BE-4FA3-BB1A-E83CF8EFB1DD}" type="slidenum">
              <a:rPr lang="en-US" smtClean="0"/>
              <a:pPr/>
              <a:t>‹#›</a:t>
            </a:fld>
            <a:endParaRPr lang="en-US"/>
          </a:p>
        </p:txBody>
      </p:sp>
    </p:spTree>
  </p:cSld>
  <p:clrMapOvr>
    <a:masterClrMapping/>
  </p:clrMapOvr>
  <p:transition>
    <p:wheel spokes="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32B9CA6-7A38-48CE-9D0A-39E83127777E}" type="datetimeFigureOut">
              <a:rPr lang="en-US" smtClean="0"/>
              <a:pPr/>
              <a:t>9/8/2009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438668-E8BE-4FA3-BB1A-E83CF8EFB1DD}" type="slidenum">
              <a:rPr lang="en-US" smtClean="0"/>
              <a:pPr/>
              <a:t>‹#›</a:t>
            </a:fld>
            <a:endParaRPr lang="en-US"/>
          </a:p>
        </p:txBody>
      </p:sp>
    </p:spTree>
  </p:cSld>
  <p:clrMapOvr>
    <a:masterClrMapping/>
  </p:clrMapOvr>
  <p:transition>
    <p:wheel spokes="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2B9CA6-7A38-48CE-9D0A-39E83127777E}" type="datetimeFigureOut">
              <a:rPr lang="en-US" smtClean="0"/>
              <a:pPr/>
              <a:t>9/8/2009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C438668-E8BE-4FA3-BB1A-E83CF8EFB1DD}" type="slidenum">
              <a:rPr lang="en-US" smtClean="0"/>
              <a:pPr/>
              <a:t>‹#›</a:t>
            </a:fld>
            <a:endParaRPr lang="en-US"/>
          </a:p>
        </p:txBody>
      </p:sp>
    </p:spTree>
  </p:cSld>
  <p:clrMapOvr>
    <a:masterClrMapping/>
  </p:clrMapOvr>
  <p:transition>
    <p:wheel spokes="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32B9CA6-7A38-48CE-9D0A-39E83127777E}" type="datetimeFigureOut">
              <a:rPr lang="en-US" smtClean="0"/>
              <a:pPr/>
              <a:t>9/8/2009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C438668-E8BE-4FA3-BB1A-E83CF8EFB1DD}" type="slidenum">
              <a:rPr lang="en-US" smtClean="0"/>
              <a:pPr/>
              <a:t>‹#›</a:t>
            </a:fld>
            <a:endParaRPr lang="en-US"/>
          </a:p>
        </p:txBody>
      </p:sp>
    </p:spTree>
  </p:cSld>
  <p:clrMapOvr>
    <a:masterClrMapping/>
  </p:clrMapOvr>
  <p:transition>
    <p:wheel spokes="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32B9CA6-7A38-48CE-9D0A-39E83127777E}" type="datetimeFigureOut">
              <a:rPr lang="en-US" smtClean="0"/>
              <a:pPr/>
              <a:t>9/8/2009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6C438668-E8BE-4FA3-BB1A-E83CF8EFB1DD}"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wheel spokes="1"/>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32B9CA6-7A38-48CE-9D0A-39E83127777E}" type="datetimeFigureOut">
              <a:rPr lang="en-US" smtClean="0"/>
              <a:pPr/>
              <a:t>9/8/2009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6C438668-E8BE-4FA3-BB1A-E83CF8EFB1DD}"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wheel spokes="1"/>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September 8, 2009</a:t>
            </a:r>
            <a:endParaRPr lang="en-US" dirty="0"/>
          </a:p>
        </p:txBody>
      </p:sp>
      <p:sp>
        <p:nvSpPr>
          <p:cNvPr id="3" name="Content Placeholder 2"/>
          <p:cNvSpPr>
            <a:spLocks noGrp="1"/>
          </p:cNvSpPr>
          <p:nvPr>
            <p:ph idx="1"/>
          </p:nvPr>
        </p:nvSpPr>
        <p:spPr/>
        <p:txBody>
          <a:bodyPr/>
          <a:lstStyle/>
          <a:p>
            <a:r>
              <a:rPr lang="en-US" dirty="0" smtClean="0"/>
              <a:t>CW: Chapter 3: Observing</a:t>
            </a:r>
          </a:p>
          <a:p>
            <a:r>
              <a:rPr lang="en-US" dirty="0" smtClean="0"/>
              <a:t>BH: Shifts, pg. </a:t>
            </a:r>
            <a:endParaRPr lang="en-US" dirty="0"/>
          </a:p>
        </p:txBody>
      </p:sp>
    </p:spTree>
  </p:cSld>
  <p:clrMapOvr>
    <a:masterClrMapping/>
  </p:clrMapOvr>
  <p:transition>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Pre-Writing or Writing: Which stage are you on right now?</a:t>
            </a:r>
            <a:endParaRPr lang="en-US" dirty="0"/>
          </a:p>
        </p:txBody>
      </p:sp>
      <p:sp>
        <p:nvSpPr>
          <p:cNvPr id="3" name="Content Placeholder 2"/>
          <p:cNvSpPr>
            <a:spLocks noGrp="1"/>
          </p:cNvSpPr>
          <p:nvPr>
            <p:ph idx="1"/>
          </p:nvPr>
        </p:nvSpPr>
        <p:spPr/>
        <p:txBody>
          <a:bodyPr/>
          <a:lstStyle/>
          <a:p>
            <a:r>
              <a:rPr lang="en-US" dirty="0" smtClean="0"/>
              <a:t>Ok, you have two options here:</a:t>
            </a:r>
          </a:p>
          <a:p>
            <a:pPr marL="880110" lvl="1" indent="-514350"/>
            <a:r>
              <a:rPr lang="en-US" dirty="0" smtClean="0"/>
              <a:t>If you don’t have a topic, let’s brainstorm a topic.</a:t>
            </a:r>
          </a:p>
          <a:p>
            <a:pPr marL="880110" lvl="1" indent="-514350">
              <a:buNone/>
            </a:pPr>
            <a:r>
              <a:rPr lang="en-US" dirty="0" smtClean="0"/>
              <a:t>		</a:t>
            </a:r>
          </a:p>
          <a:p>
            <a:pPr marL="880110" lvl="1" indent="-514350">
              <a:buNone/>
            </a:pPr>
            <a:r>
              <a:rPr lang="en-US" dirty="0" smtClean="0"/>
              <a:t>	Think about a topic. By the time you leave class tonight, you need to have a topic decided upon. I want an answer by the end of the night. </a:t>
            </a:r>
          </a:p>
          <a:p>
            <a:pPr marL="880110" lvl="1" indent="-514350">
              <a:buNone/>
            </a:pPr>
            <a:endParaRPr lang="en-US" dirty="0" smtClean="0"/>
          </a:p>
          <a:p>
            <a:pPr marL="880110" lvl="1" indent="-514350"/>
            <a:r>
              <a:rPr lang="en-US" dirty="0" smtClean="0"/>
              <a:t>If you have a topic, let’s work on defining the rhetorical situation, then the introductory anecdote.</a:t>
            </a:r>
          </a:p>
          <a:p>
            <a:pPr marL="514350" indent="-514350">
              <a:buNone/>
            </a:pPr>
            <a:r>
              <a:rPr lang="en-US" dirty="0" smtClean="0"/>
              <a:t>	</a:t>
            </a:r>
          </a:p>
        </p:txBody>
      </p:sp>
    </p:spTree>
  </p:cSld>
  <p:clrMapOvr>
    <a:masterClrMapping/>
  </p:clrMapOvr>
  <p:transition>
    <p:wheel spokes="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Pre-Writing:</a:t>
            </a:r>
            <a:br>
              <a:rPr lang="en-US" dirty="0" smtClean="0"/>
            </a:br>
            <a:r>
              <a:rPr lang="en-US" dirty="0" smtClean="0"/>
              <a:t>Examining the Rhetorical Situation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Once you have a topic, begin by answering the following questions:</a:t>
            </a:r>
          </a:p>
          <a:p>
            <a:pPr marL="1124712" lvl="2" indent="-457200">
              <a:buNone/>
            </a:pPr>
            <a:r>
              <a:rPr lang="en-US" dirty="0" smtClean="0"/>
              <a:t>Subject: </a:t>
            </a:r>
          </a:p>
          <a:p>
            <a:pPr marL="1124712" lvl="2" indent="-457200">
              <a:buAutoNum type="arabicPeriod"/>
            </a:pPr>
            <a:r>
              <a:rPr lang="en-US" dirty="0" smtClean="0"/>
              <a:t>What is your general subject?</a:t>
            </a:r>
          </a:p>
          <a:p>
            <a:pPr marL="1124712" lvl="2" indent="-457200">
              <a:buNone/>
            </a:pPr>
            <a:r>
              <a:rPr lang="en-US" dirty="0" smtClean="0"/>
              <a:t>Specific Topic:</a:t>
            </a:r>
          </a:p>
          <a:p>
            <a:pPr marL="1124712" lvl="2" indent="-457200">
              <a:buAutoNum type="arabicPeriod"/>
            </a:pPr>
            <a:r>
              <a:rPr lang="en-US" dirty="0" smtClean="0"/>
              <a:t>What aspect of your subject interests you? Try to narrow your field or limit your focus.</a:t>
            </a:r>
          </a:p>
          <a:p>
            <a:pPr marL="1124712" lvl="2" indent="-457200">
              <a:buNone/>
            </a:pPr>
            <a:r>
              <a:rPr lang="en-US" dirty="0" smtClean="0"/>
              <a:t>Purpose:</a:t>
            </a:r>
          </a:p>
          <a:p>
            <a:pPr marL="1124712" lvl="2" indent="-457200">
              <a:buAutoNum type="arabicPeriod"/>
            </a:pPr>
            <a:r>
              <a:rPr lang="en-US" dirty="0" smtClean="0"/>
              <a:t>Why is this topic interesting or important to you and to others? </a:t>
            </a:r>
          </a:p>
          <a:p>
            <a:pPr marL="1124712" lvl="2" indent="-457200">
              <a:buAutoNum type="arabicPeriod"/>
            </a:pPr>
            <a:r>
              <a:rPr lang="en-US" dirty="0" smtClean="0"/>
              <a:t>What is the dominant idea you are trying to convey?</a:t>
            </a:r>
          </a:p>
          <a:p>
            <a:pPr marL="1124712" lvl="2" indent="-457200">
              <a:buAutoNum type="arabicPeriod"/>
            </a:pPr>
            <a:r>
              <a:rPr lang="en-US" dirty="0" smtClean="0"/>
              <a:t>From what point of view will you be writing? </a:t>
            </a:r>
          </a:p>
          <a:p>
            <a:pPr marL="1399032" lvl="3" indent="-457200">
              <a:buAutoNum type="arabicPeriod"/>
            </a:pPr>
            <a:r>
              <a:rPr lang="en-US" dirty="0" smtClean="0"/>
              <a:t>1</a:t>
            </a:r>
            <a:r>
              <a:rPr lang="en-US" baseline="30000" dirty="0" smtClean="0"/>
              <a:t>st</a:t>
            </a:r>
            <a:r>
              <a:rPr lang="en-US" dirty="0" smtClean="0"/>
              <a:t> person “I” “we” “our” etc.</a:t>
            </a:r>
          </a:p>
          <a:p>
            <a:pPr marL="1399032" lvl="3" indent="-457200">
              <a:buAutoNum type="arabicPeriod"/>
            </a:pPr>
            <a:r>
              <a:rPr lang="en-US" dirty="0" smtClean="0"/>
              <a:t>2</a:t>
            </a:r>
            <a:r>
              <a:rPr lang="en-US" baseline="30000" dirty="0" smtClean="0"/>
              <a:t>nd</a:t>
            </a:r>
            <a:r>
              <a:rPr lang="en-US" dirty="0" smtClean="0"/>
              <a:t> person “You” (largely ineffectual but sometimes necessary)</a:t>
            </a:r>
          </a:p>
          <a:p>
            <a:pPr marL="1399032" lvl="3" indent="-457200">
              <a:buAutoNum type="arabicPeriod"/>
            </a:pPr>
            <a:r>
              <a:rPr lang="en-US" dirty="0" smtClean="0"/>
              <a:t>3</a:t>
            </a:r>
            <a:r>
              <a:rPr lang="en-US" baseline="30000" dirty="0" smtClean="0"/>
              <a:t>rd</a:t>
            </a:r>
            <a:r>
              <a:rPr lang="en-US" dirty="0" smtClean="0"/>
              <a:t> person “he” “she” “They” “them” etc.</a:t>
            </a:r>
          </a:p>
          <a:p>
            <a:pPr marL="850392" lvl="1" indent="-457200">
              <a:buNone/>
            </a:pPr>
            <a:r>
              <a:rPr lang="en-US" sz="2100" dirty="0" smtClean="0"/>
              <a:t>     Audience:</a:t>
            </a:r>
          </a:p>
          <a:p>
            <a:pPr marL="1124712" lvl="2" indent="-457200">
              <a:buAutoNum type="arabicPeriod"/>
            </a:pPr>
            <a:r>
              <a:rPr lang="en-US" dirty="0" smtClean="0"/>
              <a:t>Who are your readers? </a:t>
            </a:r>
          </a:p>
          <a:p>
            <a:pPr marL="1124712" lvl="2" indent="-457200">
              <a:buAutoNum type="arabicPeriod"/>
            </a:pPr>
            <a:r>
              <a:rPr lang="en-US" dirty="0" smtClean="0"/>
              <a:t>Why might they find this topic interesting? </a:t>
            </a:r>
          </a:p>
        </p:txBody>
      </p:sp>
    </p:spTree>
  </p:cSld>
  <p:clrMapOvr>
    <a:masterClrMapping/>
  </p:clrMapOvr>
  <p:transition>
    <p:wheel spokes="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a:t>
            </a:r>
            <a:endParaRPr lang="en-US" dirty="0"/>
          </a:p>
        </p:txBody>
      </p:sp>
      <p:sp>
        <p:nvSpPr>
          <p:cNvPr id="3" name="Content Placeholder 2"/>
          <p:cNvSpPr>
            <a:spLocks noGrp="1"/>
          </p:cNvSpPr>
          <p:nvPr>
            <p:ph idx="1"/>
          </p:nvPr>
        </p:nvSpPr>
        <p:spPr/>
        <p:txBody>
          <a:bodyPr/>
          <a:lstStyle/>
          <a:p>
            <a:r>
              <a:rPr lang="en-US" dirty="0" smtClean="0"/>
              <a:t>Once you’ve examined the Rhetorical Situation of your piece, I want you to begin writing. </a:t>
            </a:r>
          </a:p>
          <a:p>
            <a:r>
              <a:rPr lang="en-US" dirty="0" smtClean="0"/>
              <a:t>Write the introduction of your essay. </a:t>
            </a:r>
          </a:p>
          <a:p>
            <a:pPr lvl="2"/>
            <a:r>
              <a:rPr lang="en-US" dirty="0" smtClean="0"/>
              <a:t>By “introduction,” I mean an opening anecdote that draws your reader in. Begin with a story about your subject that maybe illustrates the “personality” of your larger subject. </a:t>
            </a:r>
            <a:endParaRPr lang="en-US" dirty="0"/>
          </a:p>
        </p:txBody>
      </p:sp>
    </p:spTree>
  </p:cSld>
  <p:clrMapOvr>
    <a:masterClrMapping/>
  </p:clrMapOvr>
  <p:transition>
    <p:wheel spokes="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Pre-Writing:</a:t>
            </a:r>
            <a:br>
              <a:rPr lang="en-US" dirty="0" smtClean="0"/>
            </a:br>
            <a:r>
              <a:rPr lang="en-US" dirty="0" smtClean="0"/>
              <a:t>Examining the Rhetorical Situation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Once you have a topic, begin by answering the following questions:</a:t>
            </a:r>
          </a:p>
          <a:p>
            <a:pPr marL="1124712" lvl="2" indent="-457200">
              <a:buNone/>
            </a:pPr>
            <a:r>
              <a:rPr lang="en-US" dirty="0" smtClean="0"/>
              <a:t>Subject: </a:t>
            </a:r>
          </a:p>
          <a:p>
            <a:pPr marL="1124712" lvl="2" indent="-457200">
              <a:buAutoNum type="arabicPeriod"/>
            </a:pPr>
            <a:r>
              <a:rPr lang="en-US" dirty="0" smtClean="0"/>
              <a:t>What is your general subject?</a:t>
            </a:r>
          </a:p>
          <a:p>
            <a:pPr marL="1124712" lvl="2" indent="-457200">
              <a:buNone/>
            </a:pPr>
            <a:r>
              <a:rPr lang="en-US" dirty="0" smtClean="0"/>
              <a:t>Specific Topic:</a:t>
            </a:r>
          </a:p>
          <a:p>
            <a:pPr marL="1124712" lvl="2" indent="-457200">
              <a:buAutoNum type="arabicPeriod"/>
            </a:pPr>
            <a:r>
              <a:rPr lang="en-US" dirty="0" smtClean="0"/>
              <a:t>What aspect of your subject interests you? Try to narrow your field or limit your focus.</a:t>
            </a:r>
          </a:p>
          <a:p>
            <a:pPr marL="1124712" lvl="2" indent="-457200">
              <a:buNone/>
            </a:pPr>
            <a:r>
              <a:rPr lang="en-US" dirty="0" smtClean="0"/>
              <a:t>Purpose:</a:t>
            </a:r>
          </a:p>
          <a:p>
            <a:pPr marL="1124712" lvl="2" indent="-457200">
              <a:buAutoNum type="arabicPeriod"/>
            </a:pPr>
            <a:r>
              <a:rPr lang="en-US" dirty="0" smtClean="0"/>
              <a:t>Why is this topic interesting or important to you and to others? </a:t>
            </a:r>
          </a:p>
          <a:p>
            <a:pPr marL="1124712" lvl="2" indent="-457200">
              <a:buAutoNum type="arabicPeriod"/>
            </a:pPr>
            <a:r>
              <a:rPr lang="en-US" dirty="0" smtClean="0"/>
              <a:t>What is the dominant idea you are trying to convey?</a:t>
            </a:r>
          </a:p>
          <a:p>
            <a:pPr marL="1124712" lvl="2" indent="-457200">
              <a:buAutoNum type="arabicPeriod"/>
            </a:pPr>
            <a:r>
              <a:rPr lang="en-US" dirty="0" smtClean="0"/>
              <a:t>From what point of view will you be writing? </a:t>
            </a:r>
          </a:p>
          <a:p>
            <a:pPr marL="1399032" lvl="3" indent="-457200">
              <a:buAutoNum type="arabicPeriod"/>
            </a:pPr>
            <a:r>
              <a:rPr lang="en-US" dirty="0" smtClean="0"/>
              <a:t>1</a:t>
            </a:r>
            <a:r>
              <a:rPr lang="en-US" baseline="30000" dirty="0" smtClean="0"/>
              <a:t>st</a:t>
            </a:r>
            <a:r>
              <a:rPr lang="en-US" dirty="0" smtClean="0"/>
              <a:t> person “I” “we” “our” etc.</a:t>
            </a:r>
          </a:p>
          <a:p>
            <a:pPr marL="1399032" lvl="3" indent="-457200">
              <a:buAutoNum type="arabicPeriod"/>
            </a:pPr>
            <a:r>
              <a:rPr lang="en-US" dirty="0" smtClean="0"/>
              <a:t>2</a:t>
            </a:r>
            <a:r>
              <a:rPr lang="en-US" baseline="30000" dirty="0" smtClean="0"/>
              <a:t>nd</a:t>
            </a:r>
            <a:r>
              <a:rPr lang="en-US" dirty="0" smtClean="0"/>
              <a:t> person “You” (largely ineffectual but sometimes necessary)</a:t>
            </a:r>
          </a:p>
          <a:p>
            <a:pPr marL="1399032" lvl="3" indent="-457200">
              <a:buAutoNum type="arabicPeriod"/>
            </a:pPr>
            <a:r>
              <a:rPr lang="en-US" dirty="0" smtClean="0"/>
              <a:t>3</a:t>
            </a:r>
            <a:r>
              <a:rPr lang="en-US" baseline="30000" dirty="0" smtClean="0"/>
              <a:t>rd</a:t>
            </a:r>
            <a:r>
              <a:rPr lang="en-US" dirty="0" smtClean="0"/>
              <a:t> person “he” “she” “They” “them” etc.</a:t>
            </a:r>
          </a:p>
          <a:p>
            <a:pPr marL="850392" lvl="1" indent="-457200">
              <a:buNone/>
            </a:pPr>
            <a:r>
              <a:rPr lang="en-US" sz="2100" dirty="0" smtClean="0"/>
              <a:t>     Audience:</a:t>
            </a:r>
          </a:p>
          <a:p>
            <a:pPr marL="1124712" lvl="2" indent="-457200">
              <a:buAutoNum type="arabicPeriod"/>
            </a:pPr>
            <a:r>
              <a:rPr lang="en-US" dirty="0" smtClean="0"/>
              <a:t>Who are your readers? </a:t>
            </a:r>
          </a:p>
          <a:p>
            <a:pPr marL="1124712" lvl="2" indent="-457200">
              <a:buAutoNum type="arabicPeriod"/>
            </a:pPr>
            <a:r>
              <a:rPr lang="en-US" dirty="0" smtClean="0"/>
              <a:t>Why might they find this topic interesting? </a:t>
            </a:r>
          </a:p>
        </p:txBody>
      </p:sp>
    </p:spTree>
  </p:cSld>
  <p:clrMapOvr>
    <a:masterClrMapping/>
  </p:clrMapOvr>
  <p:transition>
    <p:wheel spokes="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BH: Eliminate distracting “shifts,” pg. 178 – 184 </a:t>
            </a:r>
            <a:endParaRPr lang="en-US" dirty="0"/>
          </a:p>
        </p:txBody>
      </p:sp>
      <p:sp>
        <p:nvSpPr>
          <p:cNvPr id="3" name="Content Placeholder 2"/>
          <p:cNvSpPr>
            <a:spLocks noGrp="1"/>
          </p:cNvSpPr>
          <p:nvPr>
            <p:ph idx="1"/>
          </p:nvPr>
        </p:nvSpPr>
        <p:spPr/>
        <p:txBody>
          <a:bodyPr>
            <a:normAutofit/>
          </a:bodyPr>
          <a:lstStyle/>
          <a:p>
            <a:r>
              <a:rPr lang="en-US" dirty="0" smtClean="0"/>
              <a:t>Make the point of view consistent in person (1</a:t>
            </a:r>
            <a:r>
              <a:rPr lang="en-US" baseline="30000" dirty="0" smtClean="0"/>
              <a:t>st</a:t>
            </a:r>
            <a:r>
              <a:rPr lang="en-US" dirty="0" smtClean="0"/>
              <a:t> Person [I, we, our], 2</a:t>
            </a:r>
            <a:r>
              <a:rPr lang="en-US" baseline="30000" dirty="0" smtClean="0"/>
              <a:t>nd</a:t>
            </a:r>
            <a:r>
              <a:rPr lang="en-US" dirty="0" smtClean="0"/>
              <a:t> Person [you], or 3</a:t>
            </a:r>
            <a:r>
              <a:rPr lang="en-US" baseline="30000" dirty="0" smtClean="0"/>
              <a:t>rd</a:t>
            </a:r>
            <a:r>
              <a:rPr lang="en-US" dirty="0" smtClean="0"/>
              <a:t> person [him, her, his, she, they). </a:t>
            </a:r>
          </a:p>
          <a:p>
            <a:pPr lvl="1"/>
            <a:r>
              <a:rPr lang="en-US" dirty="0" smtClean="0"/>
              <a:t>Example: </a:t>
            </a:r>
          </a:p>
          <a:p>
            <a:pPr lvl="2">
              <a:buNone/>
            </a:pPr>
            <a:r>
              <a:rPr lang="en-US" dirty="0" smtClean="0"/>
              <a:t>	One week </a:t>
            </a:r>
            <a:r>
              <a:rPr lang="en-US" dirty="0" smtClean="0">
                <a:solidFill>
                  <a:srgbClr val="FF0000"/>
                </a:solidFill>
              </a:rPr>
              <a:t>our</a:t>
            </a:r>
            <a:r>
              <a:rPr lang="en-US" dirty="0" smtClean="0"/>
              <a:t> </a:t>
            </a:r>
            <a:r>
              <a:rPr lang="en-US" dirty="0" smtClean="0">
                <a:solidFill>
                  <a:srgbClr val="7030A0"/>
                </a:solidFill>
              </a:rPr>
              <a:t>(1</a:t>
            </a:r>
            <a:r>
              <a:rPr lang="en-US" baseline="30000" dirty="0" smtClean="0">
                <a:solidFill>
                  <a:srgbClr val="7030A0"/>
                </a:solidFill>
              </a:rPr>
              <a:t>st</a:t>
            </a:r>
            <a:r>
              <a:rPr lang="en-US" dirty="0" smtClean="0">
                <a:solidFill>
                  <a:srgbClr val="7030A0"/>
                </a:solidFill>
              </a:rPr>
              <a:t> person) </a:t>
            </a:r>
            <a:r>
              <a:rPr lang="en-US" dirty="0" smtClean="0"/>
              <a:t>class met in a junkyard to practice rescuing a victim trapped in a wrecked car. </a:t>
            </a:r>
            <a:r>
              <a:rPr lang="en-US" dirty="0" smtClean="0">
                <a:solidFill>
                  <a:srgbClr val="FF0000"/>
                </a:solidFill>
              </a:rPr>
              <a:t>We </a:t>
            </a:r>
            <a:r>
              <a:rPr lang="en-US" dirty="0" smtClean="0">
                <a:solidFill>
                  <a:srgbClr val="7030A0"/>
                </a:solidFill>
              </a:rPr>
              <a:t>(1</a:t>
            </a:r>
            <a:r>
              <a:rPr lang="en-US" baseline="30000" dirty="0" smtClean="0">
                <a:solidFill>
                  <a:srgbClr val="7030A0"/>
                </a:solidFill>
              </a:rPr>
              <a:t>st</a:t>
            </a:r>
            <a:r>
              <a:rPr lang="en-US" dirty="0" smtClean="0">
                <a:solidFill>
                  <a:srgbClr val="7030A0"/>
                </a:solidFill>
              </a:rPr>
              <a:t> person) </a:t>
            </a:r>
            <a:r>
              <a:rPr lang="en-US" dirty="0" smtClean="0"/>
              <a:t>learned to dismantle the car with essential tools. </a:t>
            </a:r>
            <a:r>
              <a:rPr lang="en-US" dirty="0" smtClean="0">
                <a:solidFill>
                  <a:srgbClr val="FF0000"/>
                </a:solidFill>
              </a:rPr>
              <a:t>You</a:t>
            </a:r>
            <a:r>
              <a:rPr lang="en-US" dirty="0" smtClean="0"/>
              <a:t> </a:t>
            </a:r>
            <a:r>
              <a:rPr lang="en-US" dirty="0" smtClean="0">
                <a:solidFill>
                  <a:srgbClr val="7030A0"/>
                </a:solidFill>
              </a:rPr>
              <a:t>(2</a:t>
            </a:r>
            <a:r>
              <a:rPr lang="en-US" baseline="30000" dirty="0" smtClean="0">
                <a:solidFill>
                  <a:srgbClr val="7030A0"/>
                </a:solidFill>
              </a:rPr>
              <a:t>nd</a:t>
            </a:r>
            <a:r>
              <a:rPr lang="en-US" dirty="0" smtClean="0">
                <a:solidFill>
                  <a:srgbClr val="7030A0"/>
                </a:solidFill>
              </a:rPr>
              <a:t> person) </a:t>
            </a:r>
            <a:r>
              <a:rPr lang="en-US" dirty="0" smtClean="0"/>
              <a:t>were graded on your speed and </a:t>
            </a:r>
            <a:r>
              <a:rPr lang="en-US" dirty="0" smtClean="0">
                <a:solidFill>
                  <a:srgbClr val="FF0000"/>
                </a:solidFill>
              </a:rPr>
              <a:t>your</a:t>
            </a:r>
            <a:r>
              <a:rPr lang="en-US" dirty="0" smtClean="0"/>
              <a:t> </a:t>
            </a:r>
            <a:r>
              <a:rPr lang="en-US" dirty="0" smtClean="0">
                <a:solidFill>
                  <a:srgbClr val="7030A0"/>
                </a:solidFill>
              </a:rPr>
              <a:t>(2</a:t>
            </a:r>
            <a:r>
              <a:rPr lang="en-US" baseline="30000" dirty="0" smtClean="0">
                <a:solidFill>
                  <a:srgbClr val="7030A0"/>
                </a:solidFill>
              </a:rPr>
              <a:t>nd</a:t>
            </a:r>
            <a:r>
              <a:rPr lang="en-US" dirty="0" smtClean="0">
                <a:solidFill>
                  <a:srgbClr val="7030A0"/>
                </a:solidFill>
              </a:rPr>
              <a:t> person) </a:t>
            </a:r>
            <a:r>
              <a:rPr lang="en-US" dirty="0" smtClean="0"/>
              <a:t>skill in extricating the victim.</a:t>
            </a:r>
          </a:p>
          <a:p>
            <a:pPr lvl="2">
              <a:buNone/>
            </a:pPr>
            <a:r>
              <a:rPr lang="en-US" dirty="0" smtClean="0"/>
              <a:t>Here, the writer begins with 3</a:t>
            </a:r>
            <a:r>
              <a:rPr lang="en-US" baseline="30000" dirty="0" smtClean="0"/>
              <a:t>rd</a:t>
            </a:r>
            <a:r>
              <a:rPr lang="en-US" dirty="0" smtClean="0"/>
              <a:t> person “we” but does not maintain that point of view. Quickly revise this sentence. </a:t>
            </a:r>
          </a:p>
          <a:p>
            <a:pPr lvl="2">
              <a:buNone/>
            </a:pPr>
            <a:endParaRPr lang="en-US" dirty="0"/>
          </a:p>
        </p:txBody>
      </p:sp>
    </p:spTree>
  </p:cSld>
  <p:clrMapOvr>
    <a:masterClrMapping/>
  </p:clrMapOvr>
  <p:transition>
    <p:wheel spokes="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BH: Eliminate distracting “shifts,” pg. 178 – 184 </a:t>
            </a:r>
            <a:endParaRPr lang="en-US" dirty="0"/>
          </a:p>
        </p:txBody>
      </p:sp>
      <p:sp>
        <p:nvSpPr>
          <p:cNvPr id="3" name="Content Placeholder 2"/>
          <p:cNvSpPr>
            <a:spLocks noGrp="1"/>
          </p:cNvSpPr>
          <p:nvPr>
            <p:ph idx="1"/>
          </p:nvPr>
        </p:nvSpPr>
        <p:spPr/>
        <p:txBody>
          <a:bodyPr>
            <a:normAutofit/>
          </a:bodyPr>
          <a:lstStyle/>
          <a:p>
            <a:r>
              <a:rPr lang="en-US" dirty="0" smtClean="0"/>
              <a:t>Make the point of view consistent in number.</a:t>
            </a:r>
          </a:p>
          <a:p>
            <a:pPr lvl="1"/>
            <a:r>
              <a:rPr lang="en-US" dirty="0" smtClean="0"/>
              <a:t>Example:</a:t>
            </a:r>
          </a:p>
          <a:p>
            <a:pPr lvl="1">
              <a:buNone/>
            </a:pPr>
            <a:r>
              <a:rPr lang="en-US" dirty="0" smtClean="0"/>
              <a:t>	A police officer </a:t>
            </a:r>
            <a:r>
              <a:rPr lang="en-US" dirty="0" smtClean="0">
                <a:solidFill>
                  <a:srgbClr val="FF0000"/>
                </a:solidFill>
              </a:rPr>
              <a:t>is</a:t>
            </a:r>
            <a:r>
              <a:rPr lang="en-US" dirty="0" smtClean="0"/>
              <a:t> </a:t>
            </a:r>
            <a:r>
              <a:rPr lang="en-US" dirty="0" smtClean="0">
                <a:solidFill>
                  <a:srgbClr val="7030A0"/>
                </a:solidFill>
              </a:rPr>
              <a:t>(singular) </a:t>
            </a:r>
            <a:r>
              <a:rPr lang="en-US" dirty="0" smtClean="0"/>
              <a:t>often criticized for always being there when </a:t>
            </a:r>
            <a:r>
              <a:rPr lang="en-US" dirty="0" smtClean="0">
                <a:solidFill>
                  <a:srgbClr val="FF0000"/>
                </a:solidFill>
              </a:rPr>
              <a:t>they</a:t>
            </a:r>
            <a:r>
              <a:rPr lang="en-US" dirty="0" smtClean="0"/>
              <a:t> </a:t>
            </a:r>
            <a:r>
              <a:rPr lang="en-US" dirty="0" smtClean="0">
                <a:solidFill>
                  <a:srgbClr val="7030A0"/>
                </a:solidFill>
              </a:rPr>
              <a:t>(plural) </a:t>
            </a:r>
            <a:r>
              <a:rPr lang="en-US" dirty="0" smtClean="0"/>
              <a:t>aren’t needed and never being there when </a:t>
            </a:r>
            <a:r>
              <a:rPr lang="en-US" dirty="0" smtClean="0">
                <a:solidFill>
                  <a:srgbClr val="FF0000"/>
                </a:solidFill>
              </a:rPr>
              <a:t>they</a:t>
            </a:r>
            <a:r>
              <a:rPr lang="en-US" dirty="0" smtClean="0"/>
              <a:t> </a:t>
            </a:r>
            <a:r>
              <a:rPr lang="en-US" dirty="0" smtClean="0">
                <a:solidFill>
                  <a:srgbClr val="7030A0"/>
                </a:solidFill>
              </a:rPr>
              <a:t>(plural) </a:t>
            </a:r>
            <a:r>
              <a:rPr lang="en-US" dirty="0" smtClean="0"/>
              <a:t>are.  </a:t>
            </a:r>
          </a:p>
          <a:p>
            <a:pPr lvl="1">
              <a:buNone/>
            </a:pPr>
            <a:endParaRPr lang="en-US" dirty="0" smtClean="0"/>
          </a:p>
          <a:p>
            <a:pPr lvl="1"/>
            <a:r>
              <a:rPr lang="en-US" dirty="0" smtClean="0"/>
              <a:t>Revised: Police officers </a:t>
            </a:r>
            <a:r>
              <a:rPr lang="en-US" dirty="0" smtClean="0">
                <a:solidFill>
                  <a:srgbClr val="FF0000"/>
                </a:solidFill>
              </a:rPr>
              <a:t>are</a:t>
            </a:r>
            <a:r>
              <a:rPr lang="en-US" dirty="0" smtClean="0"/>
              <a:t> </a:t>
            </a:r>
            <a:r>
              <a:rPr lang="en-US" dirty="0" smtClean="0">
                <a:solidFill>
                  <a:srgbClr val="7030A0"/>
                </a:solidFill>
              </a:rPr>
              <a:t>(plural) </a:t>
            </a:r>
            <a:r>
              <a:rPr lang="en-US" dirty="0" smtClean="0"/>
              <a:t>often criticized for always being there when </a:t>
            </a:r>
            <a:r>
              <a:rPr lang="en-US" dirty="0" smtClean="0">
                <a:solidFill>
                  <a:srgbClr val="FF0000"/>
                </a:solidFill>
              </a:rPr>
              <a:t>they</a:t>
            </a:r>
            <a:r>
              <a:rPr lang="en-US" dirty="0" smtClean="0"/>
              <a:t> </a:t>
            </a:r>
            <a:r>
              <a:rPr lang="en-US" dirty="0" smtClean="0">
                <a:solidFill>
                  <a:srgbClr val="7030A0"/>
                </a:solidFill>
              </a:rPr>
              <a:t>(plural) </a:t>
            </a:r>
            <a:r>
              <a:rPr lang="en-US" dirty="0" smtClean="0"/>
              <a:t>aren’t needed and never being there when </a:t>
            </a:r>
            <a:r>
              <a:rPr lang="en-US" dirty="0" smtClean="0">
                <a:solidFill>
                  <a:srgbClr val="FF0000"/>
                </a:solidFill>
              </a:rPr>
              <a:t>they</a:t>
            </a:r>
            <a:r>
              <a:rPr lang="en-US" dirty="0" smtClean="0"/>
              <a:t> </a:t>
            </a:r>
            <a:r>
              <a:rPr lang="en-US" dirty="0" smtClean="0">
                <a:solidFill>
                  <a:srgbClr val="7030A0"/>
                </a:solidFill>
              </a:rPr>
              <a:t>(plural) </a:t>
            </a:r>
            <a:r>
              <a:rPr lang="en-US" dirty="0" smtClean="0"/>
              <a:t>are. </a:t>
            </a:r>
            <a:endParaRPr lang="en-US" dirty="0"/>
          </a:p>
        </p:txBody>
      </p:sp>
    </p:spTree>
  </p:cSld>
  <p:clrMapOvr>
    <a:masterClrMapping/>
  </p:clrMapOvr>
  <p:transition>
    <p:wheel spokes="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BH: Eliminate distracting “shifts,” pg. 178 – 184 </a:t>
            </a:r>
            <a:endParaRPr lang="en-US" dirty="0"/>
          </a:p>
        </p:txBody>
      </p:sp>
      <p:sp>
        <p:nvSpPr>
          <p:cNvPr id="3" name="Content Placeholder 2"/>
          <p:cNvSpPr>
            <a:spLocks noGrp="1"/>
          </p:cNvSpPr>
          <p:nvPr>
            <p:ph idx="1"/>
          </p:nvPr>
        </p:nvSpPr>
        <p:spPr/>
        <p:txBody>
          <a:bodyPr>
            <a:normAutofit lnSpcReduction="10000"/>
          </a:bodyPr>
          <a:lstStyle/>
          <a:p>
            <a:r>
              <a:rPr lang="en-US" dirty="0" smtClean="0"/>
              <a:t>Maintain consistent verb tenses.</a:t>
            </a:r>
          </a:p>
          <a:p>
            <a:pPr lvl="1"/>
            <a:r>
              <a:rPr lang="en-US" dirty="0" smtClean="0"/>
              <a:t>Example:</a:t>
            </a:r>
          </a:p>
          <a:p>
            <a:pPr lvl="1">
              <a:buNone/>
            </a:pPr>
            <a:r>
              <a:rPr lang="en-US" dirty="0" smtClean="0"/>
              <a:t>	There </a:t>
            </a:r>
            <a:r>
              <a:rPr lang="en-US" dirty="0" smtClean="0">
                <a:solidFill>
                  <a:srgbClr val="FF0000"/>
                </a:solidFill>
              </a:rPr>
              <a:t>was</a:t>
            </a:r>
            <a:r>
              <a:rPr lang="en-US" dirty="0" smtClean="0"/>
              <a:t> (past tense) no way I </a:t>
            </a:r>
            <a:r>
              <a:rPr lang="en-US" dirty="0" smtClean="0">
                <a:solidFill>
                  <a:srgbClr val="FF0000"/>
                </a:solidFill>
              </a:rPr>
              <a:t>could</a:t>
            </a:r>
            <a:r>
              <a:rPr lang="en-US" dirty="0" smtClean="0"/>
              <a:t> (past tense) fight the current and win. Just as I </a:t>
            </a:r>
            <a:r>
              <a:rPr lang="en-US" dirty="0" smtClean="0">
                <a:solidFill>
                  <a:srgbClr val="FF0000"/>
                </a:solidFill>
              </a:rPr>
              <a:t>was (past)</a:t>
            </a:r>
            <a:r>
              <a:rPr lang="en-US" dirty="0" smtClean="0"/>
              <a:t> losing hope, a stranger </a:t>
            </a:r>
            <a:r>
              <a:rPr lang="en-US" dirty="0" smtClean="0">
                <a:solidFill>
                  <a:srgbClr val="FF0000"/>
                </a:solidFill>
              </a:rPr>
              <a:t>jumps (present)</a:t>
            </a:r>
            <a:r>
              <a:rPr lang="en-US" dirty="0" smtClean="0"/>
              <a:t> off a passing boat and </a:t>
            </a:r>
            <a:r>
              <a:rPr lang="en-US" dirty="0" smtClean="0">
                <a:solidFill>
                  <a:srgbClr val="FF0000"/>
                </a:solidFill>
              </a:rPr>
              <a:t>swims (present)</a:t>
            </a:r>
            <a:r>
              <a:rPr lang="en-US" dirty="0" smtClean="0"/>
              <a:t> toward me. </a:t>
            </a:r>
          </a:p>
          <a:p>
            <a:pPr lvl="1">
              <a:buNone/>
            </a:pPr>
            <a:endParaRPr lang="en-US" dirty="0" smtClean="0"/>
          </a:p>
          <a:p>
            <a:pPr lvl="1"/>
            <a:r>
              <a:rPr lang="en-US" dirty="0" smtClean="0"/>
              <a:t>Revised: There </a:t>
            </a:r>
            <a:r>
              <a:rPr lang="en-US" dirty="0" smtClean="0">
                <a:solidFill>
                  <a:srgbClr val="FF0000"/>
                </a:solidFill>
              </a:rPr>
              <a:t>was</a:t>
            </a:r>
            <a:r>
              <a:rPr lang="en-US" dirty="0" smtClean="0"/>
              <a:t> (past tense) no way I </a:t>
            </a:r>
            <a:r>
              <a:rPr lang="en-US" dirty="0" smtClean="0">
                <a:solidFill>
                  <a:srgbClr val="FF0000"/>
                </a:solidFill>
              </a:rPr>
              <a:t>could</a:t>
            </a:r>
            <a:r>
              <a:rPr lang="en-US" dirty="0" smtClean="0"/>
              <a:t> (past tense) fight the current and win. Just as I </a:t>
            </a:r>
            <a:r>
              <a:rPr lang="en-US" dirty="0" smtClean="0">
                <a:solidFill>
                  <a:srgbClr val="FF0000"/>
                </a:solidFill>
              </a:rPr>
              <a:t>was (past)</a:t>
            </a:r>
            <a:r>
              <a:rPr lang="en-US" dirty="0" smtClean="0"/>
              <a:t> losing hope, a stranger </a:t>
            </a:r>
            <a:r>
              <a:rPr lang="en-US" dirty="0" smtClean="0">
                <a:solidFill>
                  <a:srgbClr val="FF0000"/>
                </a:solidFill>
              </a:rPr>
              <a:t>jumped (past)</a:t>
            </a:r>
            <a:r>
              <a:rPr lang="en-US" dirty="0" smtClean="0"/>
              <a:t> off a passing boat and </a:t>
            </a:r>
            <a:r>
              <a:rPr lang="en-US" dirty="0" smtClean="0">
                <a:solidFill>
                  <a:srgbClr val="FF0000"/>
                </a:solidFill>
              </a:rPr>
              <a:t>swam (past)</a:t>
            </a:r>
            <a:r>
              <a:rPr lang="en-US" dirty="0" smtClean="0"/>
              <a:t> toward me. </a:t>
            </a:r>
            <a:endParaRPr lang="en-US" dirty="0"/>
          </a:p>
        </p:txBody>
      </p:sp>
    </p:spTree>
  </p:cSld>
  <p:clrMapOvr>
    <a:masterClrMapping/>
  </p:clrMapOvr>
  <p:transition>
    <p:wheel spokes="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Quickly, go around the room and ask for topics. </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ransition>
    <p:wheel spokes="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 Thursday, Sept. 10</a:t>
            </a:r>
            <a:endParaRPr lang="en-US" dirty="0"/>
          </a:p>
        </p:txBody>
      </p:sp>
      <p:sp>
        <p:nvSpPr>
          <p:cNvPr id="3" name="Content Placeholder 2"/>
          <p:cNvSpPr>
            <a:spLocks noGrp="1"/>
          </p:cNvSpPr>
          <p:nvPr>
            <p:ph idx="1"/>
          </p:nvPr>
        </p:nvSpPr>
        <p:spPr/>
        <p:txBody>
          <a:bodyPr>
            <a:normAutofit/>
          </a:bodyPr>
          <a:lstStyle/>
          <a:p>
            <a:r>
              <a:rPr lang="en-US" dirty="0" smtClean="0"/>
              <a:t>CW: </a:t>
            </a:r>
            <a:r>
              <a:rPr lang="en-US" dirty="0" err="1" smtClean="0"/>
              <a:t>Chp</a:t>
            </a:r>
            <a:r>
              <a:rPr lang="en-US" dirty="0" smtClean="0"/>
              <a:t>. 3 – Continue Reading </a:t>
            </a:r>
          </a:p>
          <a:p>
            <a:r>
              <a:rPr lang="en-US" dirty="0" smtClean="0"/>
              <a:t>BH: Variety, pg. 200</a:t>
            </a:r>
          </a:p>
          <a:p>
            <a:r>
              <a:rPr lang="en-US" dirty="0" smtClean="0"/>
              <a:t>Be observant. Look for possible topics for this first writing assignment. </a:t>
            </a:r>
          </a:p>
          <a:p>
            <a:r>
              <a:rPr lang="en-US" dirty="0" smtClean="0"/>
              <a:t>Be prepared to share your introductory anecdote in class on Thursday. </a:t>
            </a:r>
          </a:p>
          <a:p>
            <a:r>
              <a:rPr lang="en-US" dirty="0" smtClean="0"/>
              <a:t>Be Prepared to WRITE IN-CLASS!!! If you work best on a laptop, bring it. We might do some lengthy writing. </a:t>
            </a:r>
          </a:p>
          <a:p>
            <a:pPr>
              <a:buNone/>
            </a:pPr>
            <a:endParaRPr lang="en-US" dirty="0"/>
          </a:p>
        </p:txBody>
      </p:sp>
    </p:spTree>
  </p:cSld>
  <p:clrMapOvr>
    <a:masterClrMapping/>
  </p:clrMapOvr>
  <p:transition>
    <p:wheel spokes="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Describe the object I’ve provided!</a:t>
            </a:r>
            <a:endParaRPr lang="en-US" dirty="0"/>
          </a:p>
        </p:txBody>
      </p:sp>
      <p:sp>
        <p:nvSpPr>
          <p:cNvPr id="3" name="Content Placeholder 2"/>
          <p:cNvSpPr>
            <a:spLocks noGrp="1"/>
          </p:cNvSpPr>
          <p:nvPr>
            <p:ph idx="1"/>
          </p:nvPr>
        </p:nvSpPr>
        <p:spPr/>
        <p:txBody>
          <a:bodyPr>
            <a:normAutofit/>
          </a:bodyPr>
          <a:lstStyle/>
          <a:p>
            <a:r>
              <a:rPr lang="en-US" dirty="0" smtClean="0"/>
              <a:t>I’ll come around with some objects. </a:t>
            </a:r>
          </a:p>
          <a:p>
            <a:r>
              <a:rPr lang="en-US" dirty="0" smtClean="0"/>
              <a:t>Take an object (I promise that most of them do not bite). BUT I DO NEED THEM BACK!!!</a:t>
            </a:r>
          </a:p>
          <a:p>
            <a:r>
              <a:rPr lang="en-US" dirty="0" smtClean="0"/>
              <a:t>Describe your object in detail. I’ll give you about 5 minutes. </a:t>
            </a:r>
          </a:p>
          <a:p>
            <a:r>
              <a:rPr lang="en-US" dirty="0" smtClean="0"/>
              <a:t>BE AWARE, THOUGH: When we are done, you will read your description to the class (your audience) and we will guess at what you are describing. So the challenge here is to describe your object well enough that we can guess correctly on the first try. </a:t>
            </a:r>
            <a:endParaRPr lang="en-US" dirty="0"/>
          </a:p>
        </p:txBody>
      </p:sp>
    </p:spTree>
  </p:cSld>
  <p:clrMapOvr>
    <a:masterClrMapping/>
  </p:clrMapOvr>
  <p:transition>
    <p:wheel spokes="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“Observing Wolves”</a:t>
            </a:r>
            <a:br>
              <a:rPr lang="en-US" dirty="0" smtClean="0"/>
            </a:br>
            <a:r>
              <a:rPr lang="en-US" dirty="0" smtClean="0"/>
              <a:t>by Farley </a:t>
            </a:r>
            <a:r>
              <a:rPr lang="en-US" dirty="0" err="1" smtClean="0"/>
              <a:t>Mowat</a:t>
            </a:r>
            <a:r>
              <a:rPr lang="en-US" dirty="0" smtClean="0"/>
              <a:t>, pg. 66</a:t>
            </a:r>
            <a:endParaRPr lang="en-US" dirty="0"/>
          </a:p>
        </p:txBody>
      </p:sp>
      <p:sp>
        <p:nvSpPr>
          <p:cNvPr id="3" name="Content Placeholder 2"/>
          <p:cNvSpPr>
            <a:spLocks noGrp="1"/>
          </p:cNvSpPr>
          <p:nvPr>
            <p:ph idx="1"/>
          </p:nvPr>
        </p:nvSpPr>
        <p:spPr/>
        <p:txBody>
          <a:bodyPr/>
          <a:lstStyle/>
          <a:p>
            <a:r>
              <a:rPr lang="en-US" dirty="0" smtClean="0"/>
              <a:t>Which paragraphs form the narrative framework (tell the story)?</a:t>
            </a:r>
          </a:p>
          <a:p>
            <a:endParaRPr lang="en-US" dirty="0" smtClean="0"/>
          </a:p>
          <a:p>
            <a:pPr>
              <a:buNone/>
            </a:pPr>
            <a:endParaRPr lang="en-US" dirty="0" smtClean="0"/>
          </a:p>
          <a:p>
            <a:r>
              <a:rPr lang="en-US" dirty="0" smtClean="0"/>
              <a:t>Which paragraphs constitute the actual observation?</a:t>
            </a:r>
          </a:p>
          <a:p>
            <a:endParaRPr lang="en-US" dirty="0"/>
          </a:p>
        </p:txBody>
      </p:sp>
    </p:spTree>
  </p:cSld>
  <p:clrMapOvr>
    <a:masterClrMapping/>
  </p:clrMapOvr>
  <p:transition>
    <p:wheel spokes="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Paragraphs 8 – 18	</a:t>
            </a:r>
            <a:endParaRPr lang="en-US" dirty="0"/>
          </a:p>
        </p:txBody>
      </p:sp>
      <p:sp>
        <p:nvSpPr>
          <p:cNvPr id="3" name="Content Placeholder 2"/>
          <p:cNvSpPr>
            <a:spLocks noGrp="1"/>
          </p:cNvSpPr>
          <p:nvPr>
            <p:ph idx="1"/>
          </p:nvPr>
        </p:nvSpPr>
        <p:spPr/>
        <p:txBody>
          <a:bodyPr/>
          <a:lstStyle/>
          <a:p>
            <a:r>
              <a:rPr lang="en-US" dirty="0" smtClean="0"/>
              <a:t>Why does this scene or passage work so well?</a:t>
            </a:r>
          </a:p>
          <a:p>
            <a:pPr lvl="1"/>
            <a:r>
              <a:rPr lang="en-US" dirty="0" smtClean="0"/>
              <a:t>What are these paragraphs about?</a:t>
            </a:r>
          </a:p>
          <a:p>
            <a:pPr lvl="1"/>
            <a:r>
              <a:rPr lang="en-US" dirty="0" err="1" smtClean="0"/>
              <a:t>Mowat</a:t>
            </a:r>
            <a:r>
              <a:rPr lang="en-US" dirty="0" smtClean="0"/>
              <a:t> does a great job of making the wolves human-like.</a:t>
            </a:r>
          </a:p>
          <a:p>
            <a:pPr lvl="2"/>
            <a:r>
              <a:rPr lang="en-US" dirty="0" smtClean="0"/>
              <a:t>Personification: </a:t>
            </a:r>
          </a:p>
          <a:p>
            <a:pPr lvl="3"/>
            <a:r>
              <a:rPr lang="en-US" dirty="0" smtClean="0"/>
              <a:t>Defined – giving human qualities to inanimate objects</a:t>
            </a:r>
          </a:p>
          <a:p>
            <a:pPr lvl="3"/>
            <a:r>
              <a:rPr lang="en-US" dirty="0" smtClean="0"/>
              <a:t>How </a:t>
            </a:r>
            <a:r>
              <a:rPr lang="en-US" dirty="0" err="1" smtClean="0"/>
              <a:t>Mowat</a:t>
            </a:r>
            <a:r>
              <a:rPr lang="en-US" dirty="0" smtClean="0"/>
              <a:t> uses it </a:t>
            </a:r>
          </a:p>
          <a:p>
            <a:pPr lvl="5"/>
            <a:r>
              <a:rPr lang="en-US" dirty="0" smtClean="0"/>
              <a:t>Marking of territory</a:t>
            </a:r>
          </a:p>
          <a:p>
            <a:pPr lvl="5"/>
            <a:r>
              <a:rPr lang="en-US" dirty="0" smtClean="0"/>
              <a:t>A peaceful existence with neighbors, something that doesn’t always happen in our world</a:t>
            </a:r>
          </a:p>
          <a:p>
            <a:pPr lvl="3"/>
            <a:endParaRPr lang="en-US" dirty="0"/>
          </a:p>
        </p:txBody>
      </p:sp>
    </p:spTree>
  </p:cSld>
  <p:clrMapOvr>
    <a:masterClrMapping/>
  </p:clrMapOvr>
  <p:transition>
    <p:wheel spokes="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Paragraphs 29 – 41 </a:t>
            </a:r>
            <a:endParaRPr lang="en-US" dirty="0"/>
          </a:p>
        </p:txBody>
      </p:sp>
      <p:sp>
        <p:nvSpPr>
          <p:cNvPr id="3" name="Content Placeholder 2"/>
          <p:cNvSpPr>
            <a:spLocks noGrp="1"/>
          </p:cNvSpPr>
          <p:nvPr>
            <p:ph idx="1"/>
          </p:nvPr>
        </p:nvSpPr>
        <p:spPr/>
        <p:txBody>
          <a:bodyPr/>
          <a:lstStyle/>
          <a:p>
            <a:r>
              <a:rPr lang="en-US" dirty="0" smtClean="0"/>
              <a:t>Great observation and description</a:t>
            </a:r>
          </a:p>
          <a:p>
            <a:r>
              <a:rPr lang="en-US" dirty="0" smtClean="0"/>
              <a:t>Bringing the micro to the macro</a:t>
            </a:r>
          </a:p>
          <a:p>
            <a:pPr lvl="2"/>
            <a:r>
              <a:rPr lang="en-US" dirty="0" err="1" smtClean="0"/>
              <a:t>Mowat’s</a:t>
            </a:r>
            <a:r>
              <a:rPr lang="en-US" dirty="0" smtClean="0"/>
              <a:t> observation of Angeline’s diet is applied to all the Barren Land wolves.</a:t>
            </a:r>
          </a:p>
          <a:p>
            <a:pPr lvl="2"/>
            <a:endParaRPr lang="en-US" dirty="0"/>
          </a:p>
        </p:txBody>
      </p:sp>
    </p:spTree>
  </p:cSld>
  <p:clrMapOvr>
    <a:masterClrMapping/>
  </p:clrMapOvr>
  <p:transition>
    <p:wheel spokes="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Questions for Writing and Discussion</a:t>
            </a:r>
            <a:endParaRPr lang="en-US" dirty="0"/>
          </a:p>
        </p:txBody>
      </p:sp>
      <p:sp>
        <p:nvSpPr>
          <p:cNvPr id="3" name="Content Placeholder 2"/>
          <p:cNvSpPr>
            <a:spLocks noGrp="1"/>
          </p:cNvSpPr>
          <p:nvPr>
            <p:ph idx="1"/>
          </p:nvPr>
        </p:nvSpPr>
        <p:spPr/>
        <p:txBody>
          <a:bodyPr/>
          <a:lstStyle/>
          <a:p>
            <a:pPr>
              <a:buNone/>
            </a:pPr>
            <a:r>
              <a:rPr lang="en-US" dirty="0" smtClean="0"/>
              <a:t>#4. Four keys to effective description are repeated observation, attention to sensory details, noticing changes in the subject or the subject’s behavior, and noticing what is not present. Find examples of each of these four strategies in the essay.</a:t>
            </a:r>
          </a:p>
          <a:p>
            <a:pPr>
              <a:buNone/>
            </a:pPr>
            <a:r>
              <a:rPr lang="en-US" dirty="0" smtClean="0"/>
              <a:t>1. How do we know </a:t>
            </a:r>
            <a:r>
              <a:rPr lang="en-US" dirty="0" err="1" smtClean="0"/>
              <a:t>Mowat</a:t>
            </a:r>
            <a:r>
              <a:rPr lang="en-US" dirty="0" smtClean="0"/>
              <a:t> observes these wolves more than once?</a:t>
            </a:r>
          </a:p>
          <a:p>
            <a:pPr>
              <a:buNone/>
            </a:pPr>
            <a:r>
              <a:rPr lang="en-US" dirty="0" smtClean="0"/>
              <a:t>2. What sensory details does </a:t>
            </a:r>
            <a:r>
              <a:rPr lang="en-US" dirty="0" err="1" smtClean="0"/>
              <a:t>Mowat</a:t>
            </a:r>
            <a:r>
              <a:rPr lang="en-US" dirty="0" smtClean="0"/>
              <a:t> rely upon?</a:t>
            </a:r>
          </a:p>
          <a:p>
            <a:pPr>
              <a:buNone/>
            </a:pPr>
            <a:r>
              <a:rPr lang="en-US" dirty="0" smtClean="0"/>
              <a:t>3. What changes in behavior does </a:t>
            </a:r>
            <a:r>
              <a:rPr lang="en-US" dirty="0" err="1" smtClean="0"/>
              <a:t>Mowat</a:t>
            </a:r>
            <a:r>
              <a:rPr lang="en-US" dirty="0" smtClean="0"/>
              <a:t> notice?</a:t>
            </a:r>
          </a:p>
          <a:p>
            <a:pPr>
              <a:buNone/>
            </a:pPr>
            <a:r>
              <a:rPr lang="en-US" dirty="0" smtClean="0"/>
              <a:t>4. What does </a:t>
            </a:r>
            <a:r>
              <a:rPr lang="en-US" dirty="0" err="1" smtClean="0"/>
              <a:t>Mowat</a:t>
            </a:r>
            <a:r>
              <a:rPr lang="en-US" dirty="0" smtClean="0"/>
              <a:t> notice is not present?</a:t>
            </a:r>
          </a:p>
        </p:txBody>
      </p:sp>
    </p:spTree>
  </p:cSld>
  <p:clrMapOvr>
    <a:masterClrMapping/>
  </p:clrMapOvr>
  <p:transition>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From talking about writing to doing some writing…..</a:t>
            </a:r>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ransition>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Pre-Writing / Writing</a:t>
            </a:r>
            <a:endParaRPr lang="en-US" dirty="0"/>
          </a:p>
        </p:txBody>
      </p:sp>
      <p:sp>
        <p:nvSpPr>
          <p:cNvPr id="3" name="Content Placeholder 2"/>
          <p:cNvSpPr>
            <a:spLocks noGrp="1"/>
          </p:cNvSpPr>
          <p:nvPr>
            <p:ph idx="1"/>
          </p:nvPr>
        </p:nvSpPr>
        <p:spPr/>
        <p:txBody>
          <a:bodyPr/>
          <a:lstStyle/>
          <a:p>
            <a:r>
              <a:rPr lang="en-US" dirty="0" smtClean="0"/>
              <a:t>Observing essays require some narrative framework (usually a beginning and an ending), a story or anecdote that draws the readers into the essay </a:t>
            </a:r>
          </a:p>
          <a:p>
            <a:pPr lvl="1"/>
            <a:r>
              <a:rPr lang="en-US" dirty="0" smtClean="0"/>
              <a:t>The introduction should do several “things”: </a:t>
            </a:r>
          </a:p>
          <a:p>
            <a:pPr lvl="2"/>
            <a:r>
              <a:rPr lang="en-US" dirty="0" smtClean="0"/>
              <a:t>It captures the readers’ interest.</a:t>
            </a:r>
          </a:p>
          <a:p>
            <a:pPr lvl="2"/>
            <a:r>
              <a:rPr lang="en-US" dirty="0" smtClean="0"/>
              <a:t>It tells (either implicitly or explicitly) what the observation essay is about. </a:t>
            </a:r>
          </a:p>
          <a:p>
            <a:pPr lvl="2"/>
            <a:r>
              <a:rPr lang="en-US" dirty="0" smtClean="0"/>
              <a:t>It relates the main idea/topic/thesis of the essay. </a:t>
            </a:r>
            <a:endParaRPr lang="en-US" dirty="0"/>
          </a:p>
        </p:txBody>
      </p:sp>
    </p:spTree>
  </p:cSld>
  <p:clrMapOvr>
    <a:masterClrMapping/>
  </p:clrMapOvr>
  <p:transition>
    <p:wheel spokes="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sz="4400" dirty="0" smtClean="0"/>
              <a:t>Some methods/techniques to incorporate into the introductory narrative anecdote.</a:t>
            </a:r>
            <a:endParaRPr lang="en-US" sz="4400" dirty="0"/>
          </a:p>
        </p:txBody>
      </p:sp>
      <p:sp>
        <p:nvSpPr>
          <p:cNvPr id="3" name="Content Placeholder 2"/>
          <p:cNvSpPr>
            <a:spLocks noGrp="1"/>
          </p:cNvSpPr>
          <p:nvPr>
            <p:ph idx="1"/>
          </p:nvPr>
        </p:nvSpPr>
        <p:spPr/>
        <p:txBody>
          <a:bodyPr>
            <a:normAutofit fontScale="77500" lnSpcReduction="20000"/>
          </a:bodyPr>
          <a:lstStyle/>
          <a:p>
            <a:pPr marL="514350" indent="-514350">
              <a:buFont typeface="+mj-lt"/>
              <a:buAutoNum type="arabicPeriod"/>
            </a:pPr>
            <a:r>
              <a:rPr lang="en-US" dirty="0" smtClean="0"/>
              <a:t>Dialogue – use dialogue (a conversation between two or more people) to open or set-up the scene.</a:t>
            </a:r>
          </a:p>
          <a:p>
            <a:pPr marL="514350" indent="-514350">
              <a:buFont typeface="+mj-lt"/>
              <a:buAutoNum type="arabicPeriod"/>
            </a:pPr>
            <a:r>
              <a:rPr lang="en-US" dirty="0" smtClean="0"/>
              <a:t>Use a smaller story that might illustrate the larger one. (micro to macro)</a:t>
            </a:r>
          </a:p>
          <a:p>
            <a:pPr marL="880110" lvl="1" indent="-514350">
              <a:buNone/>
            </a:pPr>
            <a:r>
              <a:rPr lang="en-US" dirty="0" smtClean="0"/>
              <a:t>		Example: I grew up poor in a small town. Although everyone I knew was poor as well, we had shelter and our basic needs were taken care of….I didn’t realize how blessed I was. During my senior year at Wolfe City High School, I participated in a community service project where we worked in a soup kitchen in Dallas twice a month……(this anecdote leads into an observation essay about the homeless).  </a:t>
            </a:r>
          </a:p>
          <a:p>
            <a:pPr marL="514350" indent="-514350">
              <a:buFont typeface="+mj-lt"/>
              <a:buAutoNum type="arabicPeriod"/>
            </a:pPr>
            <a:r>
              <a:rPr lang="en-US" dirty="0" smtClean="0"/>
              <a:t>Use a larger story that might illustrate the smaller one. (macro to micro)</a:t>
            </a:r>
          </a:p>
          <a:p>
            <a:pPr marL="880110" lvl="1" indent="-514350">
              <a:buNone/>
            </a:pPr>
            <a:r>
              <a:rPr lang="en-US" dirty="0" smtClean="0"/>
              <a:t>	Example: Poverty is a pressing issue in America….Growing up in a rural area with a large family lead to many complications in my life. </a:t>
            </a:r>
          </a:p>
          <a:p>
            <a:pPr marL="514350" indent="-514350">
              <a:buFont typeface="+mj-lt"/>
              <a:buAutoNum type="arabicPeriod"/>
            </a:pPr>
            <a:r>
              <a:rPr lang="en-US" dirty="0" smtClean="0"/>
              <a:t>Describe in minute detail the scene in which your observation essay takes place. </a:t>
            </a:r>
          </a:p>
        </p:txBody>
      </p:sp>
    </p:spTree>
  </p:cSld>
  <p:clrMapOvr>
    <a:masterClrMapping/>
  </p:clrMapOvr>
  <p:transition>
    <p:wheel spokes="1"/>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203</TotalTime>
  <Words>974</Words>
  <Application>Microsoft Office PowerPoint</Application>
  <PresentationFormat>On-screen Show (4:3)</PresentationFormat>
  <Paragraphs>114</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Flow</vt:lpstr>
      <vt:lpstr>September 8, 2009</vt:lpstr>
      <vt:lpstr>Describe the object I’ve provided!</vt:lpstr>
      <vt:lpstr>“Observing Wolves” by Farley Mowat, pg. 66</vt:lpstr>
      <vt:lpstr>Paragraphs 8 – 18 </vt:lpstr>
      <vt:lpstr>Paragraphs 29 – 41 </vt:lpstr>
      <vt:lpstr>Questions for Writing and Discussion</vt:lpstr>
      <vt:lpstr>From talking about writing to doing some writing…..</vt:lpstr>
      <vt:lpstr>Pre-Writing / Writing</vt:lpstr>
      <vt:lpstr> Some methods/techniques to incorporate into the introductory narrative anecdote.</vt:lpstr>
      <vt:lpstr>Pre-Writing or Writing: Which stage are you on right now?</vt:lpstr>
      <vt:lpstr>Pre-Writing: Examining the Rhetorical Situation</vt:lpstr>
      <vt:lpstr>Writing</vt:lpstr>
      <vt:lpstr>Pre-Writing: Examining the Rhetorical Situation</vt:lpstr>
      <vt:lpstr>BH: Eliminate distracting “shifts,” pg. 178 – 184 </vt:lpstr>
      <vt:lpstr>BH: Eliminate distracting “shifts,” pg. 178 – 184 </vt:lpstr>
      <vt:lpstr>BH: Eliminate distracting “shifts,” pg. 178 – 184 </vt:lpstr>
      <vt:lpstr>Quickly, go around the room and ask for topics. </vt:lpstr>
      <vt:lpstr>For Thursday, Sept. 10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September 8, 2009</dc:title>
  <dc:creator>Sean George</dc:creator>
  <cp:lastModifiedBy>Sean George</cp:lastModifiedBy>
  <cp:revision>16</cp:revision>
  <dcterms:created xsi:type="dcterms:W3CDTF">2009-09-06T16:45:25Z</dcterms:created>
  <dcterms:modified xsi:type="dcterms:W3CDTF">2009-09-08T16:47:00Z</dcterms:modified>
</cp:coreProperties>
</file>